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old" pitchFamily="2" charset="77"/>
      <p:regular r:id="rId21"/>
      <p:bold r:id="rId22"/>
    </p:embeddedFont>
    <p:embeddedFont>
      <p:font typeface="Poppins Bold" pitchFamily="2" charset="7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71" d="100"/>
          <a:sy n="71" d="100"/>
        </p:scale>
        <p:origin x="13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3" name="Freeform 3"/>
          <p:cNvSpPr/>
          <p:nvPr/>
        </p:nvSpPr>
        <p:spPr>
          <a:xfrm>
            <a:off x="14476453" y="647235"/>
            <a:ext cx="2405785" cy="1807110"/>
          </a:xfrm>
          <a:custGeom>
            <a:avLst/>
            <a:gdLst/>
            <a:ahLst/>
            <a:cxnLst/>
            <a:rect l="l" t="t" r="r" b="b"/>
            <a:pathLst>
              <a:path w="2405785" h="1807110">
                <a:moveTo>
                  <a:pt x="0" y="0"/>
                </a:moveTo>
                <a:lnTo>
                  <a:pt x="2405785" y="0"/>
                </a:lnTo>
                <a:lnTo>
                  <a:pt x="2405785" y="1807111"/>
                </a:lnTo>
                <a:lnTo>
                  <a:pt x="0" y="1807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4" name="TextBox 4"/>
          <p:cNvSpPr txBox="1"/>
          <p:nvPr/>
        </p:nvSpPr>
        <p:spPr>
          <a:xfrm>
            <a:off x="3367764" y="3211384"/>
            <a:ext cx="11552472" cy="16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6"/>
              </a:lnSpc>
            </a:pPr>
            <a:r>
              <a:rPr lang="en-US" sz="3500" b="1" spc="32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LEY FEDERAL PARA LA PREVENCIÓN E IDENTIFICACIÓN DE OPERACIONES CON RECURSOS DE PROCEDENCIA ILÍCITA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76550" y="5404801"/>
            <a:ext cx="10610867" cy="100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9"/>
              </a:lnSpc>
            </a:pPr>
            <a:r>
              <a:rPr lang="en-US" sz="3200" spc="3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Dr. Carlos Joaquín Briones Velázquez</a:t>
            </a:r>
          </a:p>
          <a:p>
            <a:pPr algn="ctr">
              <a:lnSpc>
                <a:spcPts val="4019"/>
              </a:lnSpc>
            </a:pPr>
            <a:r>
              <a:rPr lang="en-US" sz="3200" spc="3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Notario Público No. 46 Ciudad de Puebla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8901" y="2981605"/>
            <a:ext cx="13991786" cy="579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Inscripción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SAT.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Preguntar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relación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ocupación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fiscal.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Preguntar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existencia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un Dueño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Beneficiario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Beneficiario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Controlador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Resguardar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durante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10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años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Brindar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facilidades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las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visitas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inspección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Presentar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Avisos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Conocer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manera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directa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los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clientes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usuarios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basándose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documentos</a:t>
            </a:r>
            <a:r>
              <a:rPr lang="en-US" sz="28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ctr">
              <a:lnSpc>
                <a:spcPts val="3832"/>
              </a:lnSpc>
            </a:pPr>
            <a:endParaRPr lang="en-US" sz="3284" b="1" dirty="0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28901" y="1612664"/>
            <a:ext cx="11830260" cy="5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n-US" sz="3300" b="1" spc="31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Obligaciones en ley:</a:t>
            </a:r>
          </a:p>
        </p:txBody>
      </p:sp>
      <p:sp>
        <p:nvSpPr>
          <p:cNvPr id="4" name="Freeform 4"/>
          <p:cNvSpPr/>
          <p:nvPr/>
        </p:nvSpPr>
        <p:spPr>
          <a:xfrm>
            <a:off x="15126904" y="306682"/>
            <a:ext cx="2468225" cy="1854012"/>
          </a:xfrm>
          <a:custGeom>
            <a:avLst/>
            <a:gdLst/>
            <a:ahLst/>
            <a:cxnLst/>
            <a:rect l="l" t="t" r="r" b="b"/>
            <a:pathLst>
              <a:path w="2468225" h="1854012">
                <a:moveTo>
                  <a:pt x="0" y="0"/>
                </a:moveTo>
                <a:lnTo>
                  <a:pt x="2468225" y="0"/>
                </a:lnTo>
                <a:lnTo>
                  <a:pt x="2468225" y="1854012"/>
                </a:lnTo>
                <a:lnTo>
                  <a:pt x="0" y="185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8901" y="3000655"/>
            <a:ext cx="13991786" cy="650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Realizar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alta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registro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padrón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personas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realicen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operaciones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vulnerables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través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del portal </a:t>
            </a:r>
            <a:r>
              <a:rPr lang="en-US" sz="24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4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internet (RCG).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Negar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servicio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sospecha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o de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contar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basada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hechos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indicios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puedan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suponer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recursos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son de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procedencia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ilícita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presentar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aviso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dentro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de las 24 horas,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incluso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aunque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acto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u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operación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no se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hubiere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celebrado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(RCG).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Llevar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cabo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evaluación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con un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enfoque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basado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riesgos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(RCG).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Desarrollar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procesos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para la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selección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de personal, con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programas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capacitación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anual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(RCG).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Contar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mecanismos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automatizados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llevar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cabo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monitoreo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permanente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(RCG).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Contar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con la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revisión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parte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área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de auditoria interna o auditoria externa (RCG).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Artículo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62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constituye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delito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quien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modifique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altere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documentación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imágenes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destinados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 ser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incorporados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avisos</a:t>
            </a:r>
            <a:r>
              <a:rPr lang="en-US" sz="2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...</a:t>
            </a: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28901" y="1612664"/>
            <a:ext cx="11830260" cy="5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n-US" sz="3300" b="1" spc="31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Obligaciones en ley:</a:t>
            </a:r>
          </a:p>
        </p:txBody>
      </p:sp>
      <p:sp>
        <p:nvSpPr>
          <p:cNvPr id="4" name="Freeform 4"/>
          <p:cNvSpPr/>
          <p:nvPr/>
        </p:nvSpPr>
        <p:spPr>
          <a:xfrm>
            <a:off x="15126904" y="306682"/>
            <a:ext cx="2468225" cy="1854012"/>
          </a:xfrm>
          <a:custGeom>
            <a:avLst/>
            <a:gdLst/>
            <a:ahLst/>
            <a:cxnLst/>
            <a:rect l="l" t="t" r="r" b="b"/>
            <a:pathLst>
              <a:path w="2468225" h="1854012">
                <a:moveTo>
                  <a:pt x="0" y="0"/>
                </a:moveTo>
                <a:lnTo>
                  <a:pt x="2468225" y="0"/>
                </a:lnTo>
                <a:lnTo>
                  <a:pt x="2468225" y="1854012"/>
                </a:lnTo>
                <a:lnTo>
                  <a:pt x="0" y="185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10878" y="4011140"/>
            <a:ext cx="12699771" cy="349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0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Siempre</a:t>
            </a:r>
            <a:r>
              <a:rPr lang="en-US" sz="60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existe</a:t>
            </a:r>
            <a:r>
              <a:rPr lang="en-US" sz="60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Beneficiario</a:t>
            </a:r>
            <a:r>
              <a:rPr lang="en-US" sz="60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Controlador</a:t>
            </a:r>
            <a:r>
              <a:rPr lang="en-US" sz="6000" b="1" dirty="0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l">
              <a:lnSpc>
                <a:spcPts val="3359"/>
              </a:lnSpc>
            </a:pPr>
            <a:endParaRPr lang="en-US" sz="6999" b="1" dirty="0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359"/>
              </a:lnSpc>
            </a:pPr>
            <a:endParaRPr lang="en-US" sz="6999" b="1" dirty="0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6522" y="1793792"/>
            <a:ext cx="11746847" cy="116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8"/>
              </a:lnSpc>
            </a:pPr>
            <a:r>
              <a:rPr lang="en-US" sz="5400" b="1" spc="752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Personas </a:t>
            </a:r>
            <a:r>
              <a:rPr lang="en-US" sz="5400" b="1" spc="752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físicas</a:t>
            </a:r>
            <a:r>
              <a:rPr lang="en-US" sz="5400" b="1" spc="752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" name="Freeform 4"/>
          <p:cNvSpPr/>
          <p:nvPr/>
        </p:nvSpPr>
        <p:spPr>
          <a:xfrm>
            <a:off x="15267827" y="306682"/>
            <a:ext cx="2327302" cy="1748158"/>
          </a:xfrm>
          <a:custGeom>
            <a:avLst/>
            <a:gdLst/>
            <a:ahLst/>
            <a:cxnLst/>
            <a:rect l="l" t="t" r="r" b="b"/>
            <a:pathLst>
              <a:path w="2327302" h="1748158">
                <a:moveTo>
                  <a:pt x="0" y="0"/>
                </a:moveTo>
                <a:lnTo>
                  <a:pt x="2327302" y="0"/>
                </a:lnTo>
                <a:lnTo>
                  <a:pt x="2327302" y="1748158"/>
                </a:lnTo>
                <a:lnTo>
                  <a:pt x="0" y="174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9856" y="3618368"/>
            <a:ext cx="13970533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Quien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directamente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medio de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alguna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persona,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obtenga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última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instancia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beneficio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uso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goce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disfrute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aprovechamiento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disposición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del bien o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servicio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Poder de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decisión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directo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indirecto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las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asambleas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accionistas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socios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u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órganos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equivalentes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Ser titular de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derechos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permitan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directa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indirectamente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ejercer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voto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respecto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más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del 25% del capital social.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Dirigir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directa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indirectamente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administración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la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estrategia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las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principales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políticas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30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30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05753" y="1215370"/>
            <a:ext cx="11746847" cy="16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0"/>
              </a:lnSpc>
            </a:pPr>
            <a:r>
              <a:rPr lang="en-US" sz="5000" b="1" spc="470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Personas morales, lo </a:t>
            </a:r>
            <a:r>
              <a:rPr lang="en-US" sz="5000" b="1" spc="470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serán</a:t>
            </a:r>
            <a:r>
              <a:rPr lang="en-US" sz="5000" b="1" spc="470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las personas </a:t>
            </a:r>
            <a:r>
              <a:rPr lang="en-US" sz="5000" b="1" spc="470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físicas</a:t>
            </a:r>
            <a:r>
              <a:rPr lang="en-US" sz="5000" b="1" spc="470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" name="Freeform 4"/>
          <p:cNvSpPr/>
          <p:nvPr/>
        </p:nvSpPr>
        <p:spPr>
          <a:xfrm>
            <a:off x="15267827" y="306682"/>
            <a:ext cx="2327302" cy="1748158"/>
          </a:xfrm>
          <a:custGeom>
            <a:avLst/>
            <a:gdLst/>
            <a:ahLst/>
            <a:cxnLst/>
            <a:rect l="l" t="t" r="r" b="b"/>
            <a:pathLst>
              <a:path w="2327302" h="1748158">
                <a:moveTo>
                  <a:pt x="0" y="0"/>
                </a:moveTo>
                <a:lnTo>
                  <a:pt x="2327302" y="0"/>
                </a:lnTo>
                <a:lnTo>
                  <a:pt x="2327302" y="1748158"/>
                </a:lnTo>
                <a:lnTo>
                  <a:pt x="0" y="174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2675" y="2790244"/>
            <a:ext cx="12699771" cy="597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$21,714.00 a $226,280.00: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Omisión de requerimientos.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Incumplir con las obligaciones del artículo 18.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Incumplir con la presentación de los avisos en tiempo.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$226,280.00 a $1'131,400.00: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Omitir la forma de pago por parte del fedatario público.</a:t>
            </a:r>
          </a:p>
          <a:p>
            <a:pPr algn="l">
              <a:lnSpc>
                <a:spcPts val="3851"/>
              </a:lnSpc>
            </a:pPr>
            <a:endParaRPr lang="en-US" sz="240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$1'131,400.00 a $7'057,050.00:</a:t>
            </a:r>
          </a:p>
          <a:p>
            <a:pPr algn="l">
              <a:lnSpc>
                <a:spcPts val="3851"/>
              </a:lnSpc>
            </a:pPr>
            <a:endParaRPr lang="en-US" sz="2400" b="1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Omisión de la presentación del aviso.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Participar en operaciones prohibidas.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6522" y="1552301"/>
            <a:ext cx="11746847" cy="5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n-US" sz="3300" b="1" spc="31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Infracciones y sanciones:</a:t>
            </a:r>
          </a:p>
        </p:txBody>
      </p:sp>
      <p:sp>
        <p:nvSpPr>
          <p:cNvPr id="4" name="Freeform 4"/>
          <p:cNvSpPr/>
          <p:nvPr/>
        </p:nvSpPr>
        <p:spPr>
          <a:xfrm>
            <a:off x="15267827" y="306682"/>
            <a:ext cx="2327302" cy="1748158"/>
          </a:xfrm>
          <a:custGeom>
            <a:avLst/>
            <a:gdLst/>
            <a:ahLst/>
            <a:cxnLst/>
            <a:rect l="l" t="t" r="r" b="b"/>
            <a:pathLst>
              <a:path w="2327302" h="1748158">
                <a:moveTo>
                  <a:pt x="0" y="0"/>
                </a:moveTo>
                <a:lnTo>
                  <a:pt x="2327302" y="0"/>
                </a:lnTo>
                <a:lnTo>
                  <a:pt x="2327302" y="1748158"/>
                </a:lnTo>
                <a:lnTo>
                  <a:pt x="0" y="174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3" name="Freeform 3"/>
          <p:cNvSpPr/>
          <p:nvPr/>
        </p:nvSpPr>
        <p:spPr>
          <a:xfrm>
            <a:off x="14920236" y="526211"/>
            <a:ext cx="2339064" cy="1756993"/>
          </a:xfrm>
          <a:custGeom>
            <a:avLst/>
            <a:gdLst/>
            <a:ahLst/>
            <a:cxnLst/>
            <a:rect l="l" t="t" r="r" b="b"/>
            <a:pathLst>
              <a:path w="2339064" h="1756993">
                <a:moveTo>
                  <a:pt x="0" y="0"/>
                </a:moveTo>
                <a:lnTo>
                  <a:pt x="2339064" y="0"/>
                </a:lnTo>
                <a:lnTo>
                  <a:pt x="2339064" y="1756992"/>
                </a:lnTo>
                <a:lnTo>
                  <a:pt x="0" y="175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4" name="TextBox 4"/>
          <p:cNvSpPr txBox="1"/>
          <p:nvPr/>
        </p:nvSpPr>
        <p:spPr>
          <a:xfrm>
            <a:off x="3838566" y="3368942"/>
            <a:ext cx="10610867" cy="3530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9"/>
              </a:lnSpc>
            </a:pPr>
            <a:r>
              <a:rPr lang="en-US" sz="3200" spc="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Dr. Carlos Joaquín Briones Velázquez</a:t>
            </a:r>
          </a:p>
          <a:p>
            <a:pPr algn="ctr">
              <a:lnSpc>
                <a:spcPts val="4019"/>
              </a:lnSpc>
            </a:pPr>
            <a:r>
              <a:rPr lang="en-US" sz="3200" spc="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Notario Público No. 46 Ciudad de Puebla</a:t>
            </a:r>
          </a:p>
          <a:p>
            <a:pPr algn="ctr">
              <a:lnSpc>
                <a:spcPts val="4019"/>
              </a:lnSpc>
            </a:pPr>
            <a:endParaRPr lang="en-US" sz="3200" spc="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019"/>
              </a:lnSpc>
            </a:pPr>
            <a:endParaRPr lang="en-US" sz="3200" spc="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019"/>
              </a:lnSpc>
            </a:pPr>
            <a:r>
              <a:rPr lang="en-US" sz="3200" spc="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Calle Osa Mayor 2523, piso 12 Torre UMA</a:t>
            </a:r>
          </a:p>
          <a:p>
            <a:pPr algn="ctr">
              <a:lnSpc>
                <a:spcPts val="4019"/>
              </a:lnSpc>
            </a:pPr>
            <a:r>
              <a:rPr lang="en-US" sz="3200" spc="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Frente a City Market, Colonia Angelópolis</a:t>
            </a:r>
          </a:p>
          <a:p>
            <a:pPr algn="ctr">
              <a:lnSpc>
                <a:spcPts val="4019"/>
              </a:lnSpc>
            </a:pPr>
            <a:r>
              <a:rPr lang="en-US" sz="3200" spc="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Tel: 222 2371529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02269" y="2457834"/>
            <a:ext cx="9683462" cy="520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47"/>
              </a:lnSpc>
            </a:pPr>
            <a:r>
              <a:rPr lang="en-US" sz="10786" b="1" spc="1013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Antes del 16 de </a:t>
            </a:r>
            <a:r>
              <a:rPr lang="en-US" sz="10786" b="1" spc="1013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julio</a:t>
            </a:r>
            <a:r>
              <a:rPr lang="en-US" sz="10786" b="1" spc="1013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de 2025</a:t>
            </a:r>
          </a:p>
        </p:txBody>
      </p:sp>
      <p:sp>
        <p:nvSpPr>
          <p:cNvPr id="3" name="Freeform 3"/>
          <p:cNvSpPr/>
          <p:nvPr/>
        </p:nvSpPr>
        <p:spPr>
          <a:xfrm>
            <a:off x="14879398" y="306682"/>
            <a:ext cx="2379902" cy="1787668"/>
          </a:xfrm>
          <a:custGeom>
            <a:avLst/>
            <a:gdLst/>
            <a:ahLst/>
            <a:cxnLst/>
            <a:rect l="l" t="t" r="r" b="b"/>
            <a:pathLst>
              <a:path w="2379902" h="1787668">
                <a:moveTo>
                  <a:pt x="0" y="0"/>
                </a:moveTo>
                <a:lnTo>
                  <a:pt x="2379902" y="0"/>
                </a:lnTo>
                <a:lnTo>
                  <a:pt x="2379902" y="1787669"/>
                </a:lnTo>
                <a:lnTo>
                  <a:pt x="0" y="178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9013" y="4408743"/>
            <a:ext cx="12427828" cy="501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Transmisión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constitución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derechos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reales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inmuebles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salvo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casos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donde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garantías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ante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instituciones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financieras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u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organismos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públicos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vivienda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Otorgamiento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poderes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actos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administración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dominio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otorgados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carácter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irrevocable.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Constitución de personas morales,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modificación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patrimonial, la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fusión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escisión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constitución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modificación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fideicomisos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traslativos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dominio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garantía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inmuebles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otorgamiento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contratos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mutuo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crédito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con o sin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garantía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cuando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acreedor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no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forme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parte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sistema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financiero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10810" y="2046726"/>
            <a:ext cx="12976026" cy="16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6"/>
              </a:lnSpc>
            </a:pP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Los Actos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Vulnerables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que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se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celebraban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ante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los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Notarios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Públicos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eran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motivo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de aviso ante la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Secretaría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cuando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se </a:t>
            </a:r>
            <a:r>
              <a:rPr lang="en-US" sz="3500" b="1" spc="329" dirty="0" err="1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trataba</a:t>
            </a:r>
            <a:r>
              <a:rPr lang="en-US" sz="3500" b="1" spc="329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 de:</a:t>
            </a:r>
          </a:p>
        </p:txBody>
      </p:sp>
      <p:sp>
        <p:nvSpPr>
          <p:cNvPr id="4" name="Freeform 4"/>
          <p:cNvSpPr/>
          <p:nvPr/>
        </p:nvSpPr>
        <p:spPr>
          <a:xfrm>
            <a:off x="14879398" y="306682"/>
            <a:ext cx="2379902" cy="1787668"/>
          </a:xfrm>
          <a:custGeom>
            <a:avLst/>
            <a:gdLst/>
            <a:ahLst/>
            <a:cxnLst/>
            <a:rect l="l" t="t" r="r" b="b"/>
            <a:pathLst>
              <a:path w="2379902" h="1787668">
                <a:moveTo>
                  <a:pt x="0" y="0"/>
                </a:moveTo>
                <a:lnTo>
                  <a:pt x="2379902" y="0"/>
                </a:lnTo>
                <a:lnTo>
                  <a:pt x="2379902" y="1787669"/>
                </a:lnTo>
                <a:lnTo>
                  <a:pt x="0" y="178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103E-AD65-BCD4-2D68-9C6F338B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473182A-FDD9-9004-16B0-5B06A9663F2A}"/>
              </a:ext>
            </a:extLst>
          </p:cNvPr>
          <p:cNvSpPr txBox="1"/>
          <p:nvPr/>
        </p:nvSpPr>
        <p:spPr>
          <a:xfrm>
            <a:off x="1728901" y="3629040"/>
            <a:ext cx="13991786" cy="520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Prestación habitual o profesional de servicios de construcción o Desarrollo de bienes inmuebles… en los que se involucren operaciones de compra o venta de los propios bienes por cuenta o a favor de clientes de quienes presten dichos servicios.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La prestación de servicios profesionales, de manera independiente, sin que medie relación laboral con el cliente respectivo, en aquellos casos en los que se prepare para un cliente o se lleven a cabo en nombre y representación del cliente… compraventas de Bienes inmuebles…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La constitución de derechos personales de uso o goce de bienes inmuebles por un valor superior a 1605 UMAS.</a:t>
            </a:r>
          </a:p>
          <a:p>
            <a:pPr algn="ctr">
              <a:lnSpc>
                <a:spcPts val="3832"/>
              </a:lnSpc>
            </a:pPr>
            <a:endParaRPr lang="es-ES_tradnl" sz="3284" noProof="0" dirty="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6CE7025-318C-1452-0B9A-C80005288D93}"/>
              </a:ext>
            </a:extLst>
          </p:cNvPr>
          <p:cNvSpPr txBox="1"/>
          <p:nvPr/>
        </p:nvSpPr>
        <p:spPr>
          <a:xfrm>
            <a:off x="1728901" y="2324863"/>
            <a:ext cx="11830260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s-ES_tradnl" sz="3300" b="1" spc="310" noProof="0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Actividades Vulnerables: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9620E2F-9ED4-8862-300B-B5CBCA01B984}"/>
              </a:ext>
            </a:extLst>
          </p:cNvPr>
          <p:cNvSpPr/>
          <p:nvPr/>
        </p:nvSpPr>
        <p:spPr>
          <a:xfrm>
            <a:off x="15126904" y="306682"/>
            <a:ext cx="2468225" cy="1854012"/>
          </a:xfrm>
          <a:custGeom>
            <a:avLst/>
            <a:gdLst/>
            <a:ahLst/>
            <a:cxnLst/>
            <a:rect l="l" t="t" r="r" b="b"/>
            <a:pathLst>
              <a:path w="2468225" h="1854012">
                <a:moveTo>
                  <a:pt x="0" y="0"/>
                </a:moveTo>
                <a:lnTo>
                  <a:pt x="2468225" y="0"/>
                </a:lnTo>
                <a:lnTo>
                  <a:pt x="2468225" y="1854012"/>
                </a:lnTo>
                <a:lnTo>
                  <a:pt x="0" y="185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7608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8901" y="3629040"/>
            <a:ext cx="13991786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Inscripción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SAT.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Preguntar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relación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ocupación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fiscal.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Preguntar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existencia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un Dueño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Beneficiario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Beneficiario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Controlador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Resguardar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durante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5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años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Brindar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facilidades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las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visitas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inspección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Presentar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Avisos</a:t>
            </a:r>
            <a:r>
              <a:rPr lang="en-US" sz="28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ctr">
              <a:lnSpc>
                <a:spcPts val="3832"/>
              </a:lnSpc>
            </a:pPr>
            <a:endParaRPr lang="en-US" sz="3284" dirty="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28901" y="2324863"/>
            <a:ext cx="11830260" cy="5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n-US" sz="3300" b="1" spc="31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Las obligaciones ante la ley eran:</a:t>
            </a:r>
          </a:p>
        </p:txBody>
      </p:sp>
      <p:sp>
        <p:nvSpPr>
          <p:cNvPr id="4" name="Freeform 4"/>
          <p:cNvSpPr/>
          <p:nvPr/>
        </p:nvSpPr>
        <p:spPr>
          <a:xfrm>
            <a:off x="15126904" y="306682"/>
            <a:ext cx="2468225" cy="1854012"/>
          </a:xfrm>
          <a:custGeom>
            <a:avLst/>
            <a:gdLst/>
            <a:ahLst/>
            <a:cxnLst/>
            <a:rect l="l" t="t" r="r" b="b"/>
            <a:pathLst>
              <a:path w="2468225" h="1854012">
                <a:moveTo>
                  <a:pt x="0" y="0"/>
                </a:moveTo>
                <a:lnTo>
                  <a:pt x="2468225" y="0"/>
                </a:lnTo>
                <a:lnTo>
                  <a:pt x="2468225" y="1854012"/>
                </a:lnTo>
                <a:lnTo>
                  <a:pt x="0" y="185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2675" y="2790244"/>
            <a:ext cx="12699771" cy="617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$21,714.00 a $226,280.00: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Omisión de requerimientos.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Incumplir con las obligaciones del artículo 18.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Incumplir con la presentación de los avisos en tiempo.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$226,280.00 a $1'131,400.00: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Omitir la forma de pago por parte del fedatario público.</a:t>
            </a:r>
          </a:p>
          <a:p>
            <a:pPr algn="l">
              <a:lnSpc>
                <a:spcPts val="3851"/>
              </a:lnSpc>
            </a:pPr>
            <a:endParaRPr lang="en-US" sz="240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851"/>
              </a:lnSpc>
            </a:pPr>
            <a:r>
              <a:rPr lang="en-US" sz="2751" b="1">
                <a:solidFill>
                  <a:srgbClr val="03180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$1'131,400.00 a $7'057,050.00:</a:t>
            </a:r>
          </a:p>
          <a:p>
            <a:pPr algn="l">
              <a:lnSpc>
                <a:spcPts val="3851"/>
              </a:lnSpc>
            </a:pPr>
            <a:endParaRPr lang="en-US" sz="2751" b="1">
              <a:solidFill>
                <a:srgbClr val="03180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93970" lvl="1" indent="-296985" algn="l">
              <a:lnSpc>
                <a:spcPts val="3851"/>
              </a:lnSpc>
              <a:buFont typeface="Arial"/>
              <a:buChar char="•"/>
            </a:pPr>
            <a:r>
              <a:rPr lang="en-US" sz="275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Omisión de la presentación del aviso.</a:t>
            </a:r>
          </a:p>
          <a:p>
            <a:pPr marL="593970" lvl="1" indent="-296985" algn="l">
              <a:lnSpc>
                <a:spcPts val="3851"/>
              </a:lnSpc>
              <a:buFont typeface="Arial"/>
              <a:buChar char="•"/>
            </a:pPr>
            <a:r>
              <a:rPr lang="en-US" sz="275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Participar en operaciones prohibidas.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6522" y="1552301"/>
            <a:ext cx="11746847" cy="5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n-US" sz="3300" b="1" spc="31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Infracciones y sanciones:</a:t>
            </a:r>
          </a:p>
        </p:txBody>
      </p:sp>
      <p:sp>
        <p:nvSpPr>
          <p:cNvPr id="4" name="Freeform 4"/>
          <p:cNvSpPr/>
          <p:nvPr/>
        </p:nvSpPr>
        <p:spPr>
          <a:xfrm>
            <a:off x="15267827" y="306682"/>
            <a:ext cx="2327302" cy="1748158"/>
          </a:xfrm>
          <a:custGeom>
            <a:avLst/>
            <a:gdLst/>
            <a:ahLst/>
            <a:cxnLst/>
            <a:rect l="l" t="t" r="r" b="b"/>
            <a:pathLst>
              <a:path w="2327302" h="1748158">
                <a:moveTo>
                  <a:pt x="0" y="0"/>
                </a:moveTo>
                <a:lnTo>
                  <a:pt x="2327302" y="0"/>
                </a:lnTo>
                <a:lnTo>
                  <a:pt x="2327302" y="1748158"/>
                </a:lnTo>
                <a:lnTo>
                  <a:pt x="0" y="174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8425" y="2457834"/>
            <a:ext cx="10137306" cy="520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47"/>
              </a:lnSpc>
            </a:pPr>
            <a:r>
              <a:rPr lang="en-US" sz="10786" b="1" spc="1013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Después del 16 de julio de 2025</a:t>
            </a:r>
          </a:p>
        </p:txBody>
      </p:sp>
      <p:sp>
        <p:nvSpPr>
          <p:cNvPr id="3" name="Freeform 3"/>
          <p:cNvSpPr/>
          <p:nvPr/>
        </p:nvSpPr>
        <p:spPr>
          <a:xfrm>
            <a:off x="14879398" y="306682"/>
            <a:ext cx="2379902" cy="1787668"/>
          </a:xfrm>
          <a:custGeom>
            <a:avLst/>
            <a:gdLst/>
            <a:ahLst/>
            <a:cxnLst/>
            <a:rect l="l" t="t" r="r" b="b"/>
            <a:pathLst>
              <a:path w="2379902" h="1787668">
                <a:moveTo>
                  <a:pt x="0" y="0"/>
                </a:moveTo>
                <a:lnTo>
                  <a:pt x="2379902" y="0"/>
                </a:lnTo>
                <a:lnTo>
                  <a:pt x="2379902" y="1787669"/>
                </a:lnTo>
                <a:lnTo>
                  <a:pt x="0" y="178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84909" y="4408743"/>
            <a:ext cx="12427828" cy="501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Transmisión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constitución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derechos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reales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inmuebles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salvo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casos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donde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otorgaran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garantías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ante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instituciones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financieras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u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organismos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públicos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vivienda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Otorgamiento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poderes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actos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administración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dominio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otorgados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carácter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irrevocable.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Constitución de personas morales,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modificación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patrimonial, la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fusión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escisión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constitución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modificación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fideicomisos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traslativos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dominio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garantía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inmuebles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otorgamiento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contratos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mutuo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crédito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con o sin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garantía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cuando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acreedor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no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forme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parte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sistema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financiero</a:t>
            </a:r>
            <a:r>
              <a:rPr lang="en-US" sz="260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10810" y="2046726"/>
            <a:ext cx="12976026" cy="16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6"/>
              </a:lnSpc>
            </a:pPr>
            <a:r>
              <a:rPr lang="en-US" sz="3500" b="1" spc="329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Los Actos Vulnerables que se celebran ante los Notarios Públicos son motivo de aviso ante la Secretaría cuando se trata de:</a:t>
            </a:r>
          </a:p>
        </p:txBody>
      </p:sp>
      <p:sp>
        <p:nvSpPr>
          <p:cNvPr id="4" name="Freeform 4"/>
          <p:cNvSpPr/>
          <p:nvPr/>
        </p:nvSpPr>
        <p:spPr>
          <a:xfrm>
            <a:off x="14879398" y="306682"/>
            <a:ext cx="2379902" cy="1787668"/>
          </a:xfrm>
          <a:custGeom>
            <a:avLst/>
            <a:gdLst/>
            <a:ahLst/>
            <a:cxnLst/>
            <a:rect l="l" t="t" r="r" b="b"/>
            <a:pathLst>
              <a:path w="2379902" h="1787668">
                <a:moveTo>
                  <a:pt x="0" y="0"/>
                </a:moveTo>
                <a:lnTo>
                  <a:pt x="2379902" y="0"/>
                </a:lnTo>
                <a:lnTo>
                  <a:pt x="2379902" y="1787669"/>
                </a:lnTo>
                <a:lnTo>
                  <a:pt x="0" y="178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A0F2-DFA5-8A00-FD82-845BF1697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58F6858-3B2F-B5AA-C5C8-E87F0EB014C0}"/>
              </a:ext>
            </a:extLst>
          </p:cNvPr>
          <p:cNvSpPr txBox="1"/>
          <p:nvPr/>
        </p:nvSpPr>
        <p:spPr>
          <a:xfrm>
            <a:off x="1728901" y="3629040"/>
            <a:ext cx="13991786" cy="638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Prestación habitual o profesional de </a:t>
            </a:r>
            <a:r>
              <a:rPr lang="es-ES_tradnl" sz="2000" noProof="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_tradnl" sz="2000" noProof="0" dirty="0">
                <a:solidFill>
                  <a:schemeClr val="bg1">
                    <a:lumMod val="8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servicios</a:t>
            </a: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de construcción o Desarrollo de bienes inmuebles, </a:t>
            </a:r>
            <a:r>
              <a:rPr lang="es-ES_tradnl" sz="2000" noProof="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así como </a:t>
            </a: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es-ES_tradnl" sz="2000" noProof="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 intermediación… en los que se involucren operaciones de compra o venta de los propios bienes </a:t>
            </a:r>
            <a:r>
              <a:rPr lang="es-ES_tradnl" sz="2000" noProof="0" dirty="0">
                <a:solidFill>
                  <a:schemeClr val="bg1">
                    <a:lumMod val="8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por cuenta o a favor de clientes de quienes presten dichos servicios.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s-ES_tradnl" sz="2000" noProof="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La recepción de recursos que se destinen para llevar a cabo un Desarrollo Inmobiliario cuya finalidad sea su venta o renta.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La prestación de servicios profesionales, de manera independiente, sin que medie relación laboral con el cliente respective, en aquellos casos en los que se prepare para un cliente o se lleven a cabo en nombre y representación del cliente… compraventas de Bienes inmuebles…</a:t>
            </a:r>
          </a:p>
          <a:p>
            <a:pPr marL="709173" lvl="1" indent="-354587" algn="just">
              <a:lnSpc>
                <a:spcPts val="4598"/>
              </a:lnSpc>
              <a:buFont typeface="Arial"/>
              <a:buChar char="•"/>
            </a:pP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La constitución de derechos personales de uso o goce de Bienes inmuebles por un valor superior a 1605 </a:t>
            </a:r>
            <a:r>
              <a:rPr lang="es-ES_tradnl" sz="2000" noProof="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UMAS</a:t>
            </a:r>
            <a:r>
              <a:rPr lang="es-ES_tradnl" sz="2000" noProof="0" dirty="0">
                <a:solidFill>
                  <a:srgbClr val="03180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ctr">
              <a:lnSpc>
                <a:spcPts val="3832"/>
              </a:lnSpc>
            </a:pPr>
            <a:endParaRPr lang="es-ES_tradnl" sz="3284" noProof="0" dirty="0">
              <a:solidFill>
                <a:srgbClr val="0318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3DB1BD7-8CDA-58BA-EB4A-FA57FEDB41AB}"/>
              </a:ext>
            </a:extLst>
          </p:cNvPr>
          <p:cNvSpPr txBox="1"/>
          <p:nvPr/>
        </p:nvSpPr>
        <p:spPr>
          <a:xfrm>
            <a:off x="1728901" y="2324863"/>
            <a:ext cx="11830260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s-ES_tradnl" sz="3300" b="1" spc="310" noProof="0" dirty="0">
                <a:solidFill>
                  <a:srgbClr val="318130"/>
                </a:solidFill>
                <a:latin typeface="Poppins Bold"/>
                <a:ea typeface="Poppins Bold"/>
                <a:cs typeface="Poppins Bold"/>
                <a:sym typeface="Poppins Bold"/>
              </a:rPr>
              <a:t>Actividades Vulnerables: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0449181-F9B3-F6EC-5398-4211E7DDB933}"/>
              </a:ext>
            </a:extLst>
          </p:cNvPr>
          <p:cNvSpPr/>
          <p:nvPr/>
        </p:nvSpPr>
        <p:spPr>
          <a:xfrm>
            <a:off x="15126904" y="306682"/>
            <a:ext cx="2468225" cy="1854012"/>
          </a:xfrm>
          <a:custGeom>
            <a:avLst/>
            <a:gdLst/>
            <a:ahLst/>
            <a:cxnLst/>
            <a:rect l="l" t="t" r="r" b="b"/>
            <a:pathLst>
              <a:path w="2468225" h="1854012">
                <a:moveTo>
                  <a:pt x="0" y="0"/>
                </a:moveTo>
                <a:lnTo>
                  <a:pt x="2468225" y="0"/>
                </a:lnTo>
                <a:lnTo>
                  <a:pt x="2468225" y="1854012"/>
                </a:lnTo>
                <a:lnTo>
                  <a:pt x="0" y="185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4658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1086</Words>
  <Application>Microsoft Macintosh PowerPoint</Application>
  <PresentationFormat>Personalizado</PresentationFormat>
  <Paragraphs>95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Poppins Bold</vt:lpstr>
      <vt:lpstr>Arial</vt:lpstr>
      <vt:lpstr>Montserrat</vt:lpstr>
      <vt:lpstr>Montserrat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FEDERAL PARA LA PREVENCIÓN E IDENTIFICACIÓN DE OPERACIONES CON RECURSOS DE PROCEDENCIA ILÍCITA</dc:title>
  <cp:lastModifiedBy>Carlos Briones</cp:lastModifiedBy>
  <cp:revision>2</cp:revision>
  <dcterms:created xsi:type="dcterms:W3CDTF">2006-08-16T00:00:00Z</dcterms:created>
  <dcterms:modified xsi:type="dcterms:W3CDTF">2025-09-30T02:06:58Z</dcterms:modified>
  <dc:identifier>DAG0aEiwDNo</dc:identifier>
</cp:coreProperties>
</file>